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B050"/>
    <a:srgbClr val="35D4CF"/>
    <a:srgbClr val="918168"/>
    <a:srgbClr val="877A64"/>
    <a:srgbClr val="162238"/>
    <a:srgbClr val="EDEDED"/>
    <a:srgbClr val="EFEDEE"/>
    <a:srgbClr val="19E0BF"/>
    <a:srgbClr val="54C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2177-09CD-492B-B13A-324748B16829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D90AC-F665-4BAA-BAB4-E85C077BDE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77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20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9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19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3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10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90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03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5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06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D05D-E551-4E3A-9853-948E58F1F46D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477F-3D9F-46F1-ADD6-214F32352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85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6604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657" y="173667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5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November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043" y="2758838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2240" y="4796787"/>
            <a:ext cx="42613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B0F0"/>
                </a:solidFill>
              </a:rPr>
              <a:t>Finale</a:t>
            </a:r>
          </a:p>
          <a:p>
            <a:r>
              <a:rPr lang="en-GB" sz="4400" b="1" dirty="0" smtClean="0">
                <a:solidFill>
                  <a:srgbClr val="00B0F0"/>
                </a:solidFill>
              </a:rPr>
              <a:t>Devotion</a:t>
            </a:r>
          </a:p>
          <a:p>
            <a:r>
              <a:rPr lang="en-GB" sz="4400" b="1" dirty="0" smtClean="0">
                <a:solidFill>
                  <a:srgbClr val="00B0F0"/>
                </a:solidFill>
              </a:rPr>
              <a:t>Financial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337" y="3865729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44701" y="1388766"/>
            <a:ext cx="1450824" cy="991549"/>
            <a:chOff x="2044701" y="1388766"/>
            <a:chExt cx="1435098" cy="1155352"/>
          </a:xfrm>
        </p:grpSpPr>
        <p:sp>
          <p:nvSpPr>
            <p:cNvPr id="8" name="Arc 7"/>
            <p:cNvSpPr/>
            <p:nvPr/>
          </p:nvSpPr>
          <p:spPr>
            <a:xfrm>
              <a:off x="2530716" y="1392874"/>
              <a:ext cx="949083" cy="1143799"/>
            </a:xfrm>
            <a:prstGeom prst="arc">
              <a:avLst>
                <a:gd name="adj1" fmla="val 16200000"/>
                <a:gd name="adj2" fmla="val 5614299"/>
              </a:avLst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746093" y="2535062"/>
              <a:ext cx="236269" cy="9056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0"/>
            </p:cNvCxnSpPr>
            <p:nvPr/>
          </p:nvCxnSpPr>
          <p:spPr>
            <a:xfrm flipH="1" flipV="1">
              <a:off x="2044701" y="1388766"/>
              <a:ext cx="960556" cy="4108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219199" y="3476238"/>
            <a:ext cx="2276325" cy="1001307"/>
            <a:chOff x="1219200" y="3476238"/>
            <a:chExt cx="2172008" cy="1155504"/>
          </a:xfrm>
        </p:grpSpPr>
        <p:sp>
          <p:nvSpPr>
            <p:cNvPr id="27" name="Arc 26"/>
            <p:cNvSpPr/>
            <p:nvPr/>
          </p:nvSpPr>
          <p:spPr>
            <a:xfrm>
              <a:off x="2442125" y="3487943"/>
              <a:ext cx="949083" cy="1143799"/>
            </a:xfrm>
            <a:prstGeom prst="arc">
              <a:avLst>
                <a:gd name="adj1" fmla="val 16200000"/>
                <a:gd name="adj2" fmla="val 5614299"/>
              </a:avLst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1219200" y="3476238"/>
              <a:ext cx="1717393" cy="10968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c 34"/>
          <p:cNvSpPr/>
          <p:nvPr/>
        </p:nvSpPr>
        <p:spPr>
          <a:xfrm rot="10800000">
            <a:off x="171784" y="25441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 flipH="1">
            <a:off x="669222" y="2544117"/>
            <a:ext cx="335891" cy="1325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3450" y="2543563"/>
            <a:ext cx="997207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7527" y="3484386"/>
            <a:ext cx="288000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92123" y="-18550"/>
            <a:ext cx="820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>
                <a:solidFill>
                  <a:srgbClr val="00B050"/>
                </a:solidFill>
              </a:rPr>
              <a:t>The act of defining, or of making something distinct, or clear; a statement of the meaning of a word of phrase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5158" y="2603827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DE – thoroughly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FIN – ending, limit, boundary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TION – act, process, result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560560"/>
            <a:ext cx="3165935" cy="31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6604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037" y="1763672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21</a:t>
            </a:r>
            <a:r>
              <a:rPr lang="en-GB" sz="2800" baseline="30000" dirty="0" smtClean="0">
                <a:solidFill>
                  <a:schemeClr val="bg1"/>
                </a:solidFill>
              </a:rPr>
              <a:t>st</a:t>
            </a:r>
            <a:r>
              <a:rPr lang="en-GB" sz="2800" dirty="0" smtClean="0">
                <a:solidFill>
                  <a:schemeClr val="bg1"/>
                </a:solidFill>
              </a:rPr>
              <a:t> January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546" y="2708265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0483" y="4971564"/>
            <a:ext cx="4261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Promote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Protracted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Propagandist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5431" y="3865729"/>
            <a:ext cx="26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536042" y="1392293"/>
            <a:ext cx="959483" cy="98163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46300" y="2372544"/>
            <a:ext cx="846337" cy="1383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</p:cNvCxnSpPr>
          <p:nvPr/>
        </p:nvCxnSpPr>
        <p:spPr>
          <a:xfrm flipH="1">
            <a:off x="2730321" y="1392293"/>
            <a:ext cx="285462" cy="0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2500859" y="3486382"/>
            <a:ext cx="994665" cy="99116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730321" y="3485743"/>
            <a:ext cx="288755" cy="639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197184" y="23790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90571" y="2378463"/>
            <a:ext cx="829136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92123" y="-18550"/>
            <a:ext cx="820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Lies or stories spread with the aim of influencing the opinions of others politically.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2123" y="2492821"/>
            <a:ext cx="805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PRO – for/forwards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PROPAGATE – cause to grow or spread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71821" y="3689670"/>
            <a:ext cx="4016802" cy="32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5913" y="775247"/>
            <a:ext cx="275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126" y="1755640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28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January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13" y="3114572"/>
            <a:ext cx="422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BRANCE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729932" y="1440334"/>
            <a:ext cx="966105" cy="937575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>
            <a:stCxn id="8" idx="0"/>
          </p:cNvCxnSpPr>
          <p:nvPr/>
        </p:nvCxnSpPr>
        <p:spPr>
          <a:xfrm flipH="1" flipV="1">
            <a:off x="2349500" y="1436967"/>
            <a:ext cx="977784" cy="3367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269584" y="2424090"/>
            <a:ext cx="949083" cy="940823"/>
          </a:xfrm>
          <a:prstGeom prst="arc">
            <a:avLst>
              <a:gd name="adj1" fmla="val 19209724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6605" y="4939612"/>
            <a:ext cx="4261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Commemorate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Immemorial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Recollection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15007" y="-22770"/>
            <a:ext cx="742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The act of remembering or showing respect for a person or people who have died.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7997" y="2487750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RE – again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MEMB – mindful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ANCE – act/process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756" y="2041474"/>
            <a:ext cx="2279622" cy="54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-660543" y="732342"/>
            <a:ext cx="275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CAC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493" y="1746622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4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February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589" y="3038130"/>
            <a:ext cx="422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214925" y="1440334"/>
            <a:ext cx="966105" cy="937575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>
            <a:stCxn id="8" idx="0"/>
          </p:cNvCxnSpPr>
          <p:nvPr/>
        </p:nvCxnSpPr>
        <p:spPr>
          <a:xfrm flipH="1" flipV="1">
            <a:off x="1834493" y="1436967"/>
            <a:ext cx="977784" cy="3367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1285076" y="2424090"/>
            <a:ext cx="949083" cy="940823"/>
          </a:xfrm>
          <a:prstGeom prst="arc">
            <a:avLst>
              <a:gd name="adj1" fmla="val 19209724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6605" y="4939612"/>
            <a:ext cx="4261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Phonic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Cacophonous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Microphone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15007" y="-22770"/>
            <a:ext cx="742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An unpleasant and chaotic sound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7997" y="2487750"/>
            <a:ext cx="805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CAC – bad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PHON – sound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541" y="4015156"/>
            <a:ext cx="422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rc 21"/>
          <p:cNvSpPr/>
          <p:nvPr/>
        </p:nvSpPr>
        <p:spPr>
          <a:xfrm>
            <a:off x="2222730" y="3811086"/>
            <a:ext cx="966105" cy="937575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733838" y="4748661"/>
            <a:ext cx="977784" cy="3367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45" y="1712679"/>
            <a:ext cx="5057094" cy="37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6604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1120" y="1744599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11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February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546" y="2708265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0483" y="4971564"/>
            <a:ext cx="4261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Emergent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Beneficial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Benedictions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4063" y="3865729"/>
            <a:ext cx="26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536042" y="1392293"/>
            <a:ext cx="959483" cy="98163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45210" y="2372545"/>
            <a:ext cx="247430" cy="6472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</p:cNvCxnSpPr>
          <p:nvPr/>
        </p:nvCxnSpPr>
        <p:spPr>
          <a:xfrm flipH="1" flipV="1">
            <a:off x="2044701" y="1388767"/>
            <a:ext cx="971082" cy="3526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950390" y="3485744"/>
            <a:ext cx="1545135" cy="991803"/>
            <a:chOff x="1916882" y="3487206"/>
            <a:chExt cx="1474326" cy="1144536"/>
          </a:xfrm>
        </p:grpSpPr>
        <p:sp>
          <p:nvSpPr>
            <p:cNvPr id="27" name="Arc 26"/>
            <p:cNvSpPr/>
            <p:nvPr/>
          </p:nvSpPr>
          <p:spPr>
            <a:xfrm>
              <a:off x="2442125" y="3487943"/>
              <a:ext cx="949083" cy="1143799"/>
            </a:xfrm>
            <a:prstGeom prst="arc">
              <a:avLst>
                <a:gd name="adj1" fmla="val 16200000"/>
                <a:gd name="adj2" fmla="val 5614299"/>
              </a:avLst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1916882" y="3487206"/>
              <a:ext cx="1019712" cy="737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c 34"/>
          <p:cNvSpPr/>
          <p:nvPr/>
        </p:nvSpPr>
        <p:spPr>
          <a:xfrm rot="10800000">
            <a:off x="197184" y="23790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3450" y="2361786"/>
            <a:ext cx="834894" cy="5919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92123" y="-18550"/>
            <a:ext cx="8204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b="1" dirty="0" smtClean="0">
                <a:solidFill>
                  <a:srgbClr val="00B050"/>
                </a:solidFill>
              </a:rPr>
              <a:t>Wishing to do good/be kind</a:t>
            </a:r>
            <a:endParaRPr lang="en-GB" sz="44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0030" y="1281176"/>
            <a:ext cx="805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BEN – well/good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ENT – the act of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67" y="2869422"/>
            <a:ext cx="4083019" cy="262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73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14301" y="1586176"/>
            <a:ext cx="1641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34" y="2619127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GRESS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18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February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0483" y="4971564"/>
            <a:ext cx="42613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Regress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Aggressive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Disappear  </a:t>
            </a:r>
          </a:p>
          <a:p>
            <a:endParaRPr lang="en-GB" sz="4000" b="1" dirty="0" smtClean="0">
              <a:solidFill>
                <a:srgbClr val="00B0F0"/>
              </a:solidFill>
            </a:endParaRPr>
          </a:p>
          <a:p>
            <a:endParaRPr lang="en-GB" sz="4000" b="1" dirty="0" smtClean="0">
              <a:solidFill>
                <a:srgbClr val="00B0F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2536042" y="2285180"/>
            <a:ext cx="959483" cy="98163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191087" y="2271147"/>
            <a:ext cx="837396" cy="14033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92123" y="-18550"/>
            <a:ext cx="820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5400" b="1" dirty="0" smtClean="0">
                <a:solidFill>
                  <a:srgbClr val="00B050"/>
                </a:solidFill>
              </a:rPr>
              <a:t>To wander away from the main topic</a:t>
            </a:r>
            <a:endParaRPr lang="en-GB" sz="54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08678" y="2551837"/>
            <a:ext cx="805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DI/DIS – away/down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GRESS – to step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0" b="95417" l="0" r="100000">
                        <a14:foregroundMark x1="76000" y1="63583" x2="80500" y2="74000"/>
                        <a14:foregroundMark x1="89917" y1="49667" x2="89917" y2="49667"/>
                        <a14:foregroundMark x1="81000" y1="50667" x2="81000" y2="50667"/>
                        <a14:foregroundMark x1="61083" y1="52583" x2="61083" y2="52583"/>
                        <a14:foregroundMark x1="56583" y1="62583" x2="56583" y2="62583"/>
                        <a14:foregroundMark x1="35667" y1="45167" x2="35667" y2="45167"/>
                        <a14:foregroundMark x1="36167" y1="59083" x2="36167" y2="59083"/>
                        <a14:backgroundMark x1="2250" y1="47167" x2="2250" y2="47167"/>
                        <a14:backgroundMark x1="33167" y1="40167" x2="33167" y2="40167"/>
                        <a14:backgroundMark x1="47083" y1="34167" x2="47083" y2="34167"/>
                        <a14:backgroundMark x1="76000" y1="43667" x2="76000" y2="43667"/>
                        <a14:backgroundMark x1="63500" y1="35167" x2="63500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3233" y="2505989"/>
            <a:ext cx="4478767" cy="44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9652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384" y="204147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12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November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537" y="3175964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669088" y="1693063"/>
            <a:ext cx="966105" cy="937575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692401" y="2627246"/>
            <a:ext cx="550735" cy="2072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</p:cNvCxnSpPr>
          <p:nvPr/>
        </p:nvCxnSpPr>
        <p:spPr>
          <a:xfrm flipH="1" flipV="1">
            <a:off x="2288656" y="1689696"/>
            <a:ext cx="977784" cy="3367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171784" y="28489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 flipH="1">
            <a:off x="669222" y="2848917"/>
            <a:ext cx="335891" cy="1325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3450" y="2848363"/>
            <a:ext cx="664934" cy="6936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7527" y="3789186"/>
            <a:ext cx="288000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40480" y="-10236"/>
            <a:ext cx="820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Logically ordered and./or following the same pattern; always behaving or happening in a similar way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7997" y="2487750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CO/CON – together, with , altogether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SIST – standing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ANT/ENT – ing (action)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83" y="4181626"/>
            <a:ext cx="6823617" cy="26763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66605" y="4985736"/>
            <a:ext cx="42613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Irresistible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Persist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Absorbent </a:t>
            </a:r>
          </a:p>
          <a:p>
            <a:endParaRPr lang="en-GB" sz="4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9652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PO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484" y="204147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19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November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537" y="3175964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TIAL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669088" y="1693063"/>
            <a:ext cx="966105" cy="937575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692401" y="2627246"/>
            <a:ext cx="550735" cy="2072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</p:cNvCxnSpPr>
          <p:nvPr/>
        </p:nvCxnSpPr>
        <p:spPr>
          <a:xfrm flipH="1" flipV="1">
            <a:off x="2288656" y="1689696"/>
            <a:ext cx="977784" cy="3367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171784" y="28489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66017" y="2848917"/>
            <a:ext cx="430255" cy="0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7527" y="3789186"/>
            <a:ext cx="288000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66605" y="4939612"/>
            <a:ext cx="42613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Equipotential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Initial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Potency  </a:t>
            </a:r>
          </a:p>
          <a:p>
            <a:endParaRPr lang="en-GB" sz="4400" b="1" dirty="0" smtClean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0152" y="-22770"/>
            <a:ext cx="820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Someone’s or something’s ability to develop, achieve or succeed; having the power to do or develop into something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7997" y="2487750"/>
            <a:ext cx="805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POTENT – power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AL – to do with</a:t>
            </a:r>
          </a:p>
        </p:txBody>
      </p:sp>
    </p:spTree>
    <p:extLst>
      <p:ext uri="{BB962C8B-B14F-4D97-AF65-F5344CB8AC3E}">
        <p14:creationId xmlns:p14="http://schemas.microsoft.com/office/powerpoint/2010/main" val="6019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6604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657" y="173667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26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November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546" y="2708265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0483" y="4971564"/>
            <a:ext cx="4261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Rival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Deviate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Attractive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2399" y="3865729"/>
            <a:ext cx="26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44701" y="1388767"/>
            <a:ext cx="1450824" cy="985160"/>
            <a:chOff x="2044701" y="1388766"/>
            <a:chExt cx="1435098" cy="1147907"/>
          </a:xfrm>
        </p:grpSpPr>
        <p:sp>
          <p:nvSpPr>
            <p:cNvPr id="8" name="Arc 7"/>
            <p:cNvSpPr/>
            <p:nvPr/>
          </p:nvSpPr>
          <p:spPr>
            <a:xfrm>
              <a:off x="2530716" y="1392874"/>
              <a:ext cx="949083" cy="1143799"/>
            </a:xfrm>
            <a:prstGeom prst="arc">
              <a:avLst>
                <a:gd name="adj1" fmla="val 16200000"/>
                <a:gd name="adj2" fmla="val 5614299"/>
              </a:avLst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145199" y="2535062"/>
              <a:ext cx="837163" cy="1611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0"/>
            </p:cNvCxnSpPr>
            <p:nvPr/>
          </p:nvCxnSpPr>
          <p:spPr>
            <a:xfrm flipH="1" flipV="1">
              <a:off x="2044701" y="1388766"/>
              <a:ext cx="960556" cy="4108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273316" y="3480991"/>
            <a:ext cx="1222208" cy="996555"/>
            <a:chOff x="2225010" y="3481722"/>
            <a:chExt cx="1166198" cy="1150020"/>
          </a:xfrm>
        </p:grpSpPr>
        <p:sp>
          <p:nvSpPr>
            <p:cNvPr id="27" name="Arc 26"/>
            <p:cNvSpPr/>
            <p:nvPr/>
          </p:nvSpPr>
          <p:spPr>
            <a:xfrm>
              <a:off x="2442125" y="3487943"/>
              <a:ext cx="949083" cy="1143799"/>
            </a:xfrm>
            <a:prstGeom prst="arc">
              <a:avLst>
                <a:gd name="adj1" fmla="val 16200000"/>
                <a:gd name="adj2" fmla="val 5614299"/>
              </a:avLst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2225010" y="3481722"/>
              <a:ext cx="711583" cy="5484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c 34"/>
          <p:cNvSpPr/>
          <p:nvPr/>
        </p:nvSpPr>
        <p:spPr>
          <a:xfrm rot="10800000">
            <a:off x="197184" y="23790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03450" y="2378463"/>
            <a:ext cx="997207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92123" y="-18550"/>
            <a:ext cx="820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Not the result of new ideas; having qualities taken, developed or copied from something else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2123" y="2492821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DE – away, down, reverse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RIV – flowing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IVE – tending to, by nature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60" y="1888928"/>
            <a:ext cx="2203943" cy="2358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493" y="4851040"/>
            <a:ext cx="2754874" cy="2344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6386">
            <a:off x="9258253" y="4543660"/>
            <a:ext cx="1580809" cy="6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0" y="3062142"/>
            <a:ext cx="4329649" cy="3795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6604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355" y="173870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3</a:t>
            </a:r>
            <a:r>
              <a:rPr lang="en-GB" sz="2800" baseline="30000" dirty="0" smtClean="0">
                <a:solidFill>
                  <a:schemeClr val="bg1"/>
                </a:solidFill>
              </a:rPr>
              <a:t>rd</a:t>
            </a:r>
            <a:r>
              <a:rPr lang="en-GB" sz="2800" dirty="0" smtClean="0">
                <a:solidFill>
                  <a:schemeClr val="bg1"/>
                </a:solidFill>
              </a:rPr>
              <a:t> December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978" y="2694553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0483" y="4971564"/>
            <a:ext cx="42613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Subtext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Consideration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Texture </a:t>
            </a:r>
          </a:p>
          <a:p>
            <a:endParaRPr lang="en-GB" sz="4000" b="1" dirty="0" smtClean="0">
              <a:solidFill>
                <a:srgbClr val="00B0F0"/>
              </a:solidFill>
            </a:endParaRPr>
          </a:p>
          <a:p>
            <a:endParaRPr lang="en-GB" sz="4000" b="1" dirty="0" smtClean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3768" y="3858408"/>
            <a:ext cx="26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536042" y="1392293"/>
            <a:ext cx="959483" cy="98163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191087" y="1378260"/>
            <a:ext cx="837396" cy="14033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2500859" y="3486382"/>
            <a:ext cx="994665" cy="99116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19132" y="3485743"/>
            <a:ext cx="999944" cy="639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197184" y="23790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>
            <a:stCxn id="35" idx="2"/>
          </p:cNvCxnSpPr>
          <p:nvPr/>
        </p:nvCxnSpPr>
        <p:spPr>
          <a:xfrm flipV="1">
            <a:off x="701032" y="2373927"/>
            <a:ext cx="642420" cy="5988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92123" y="-18550"/>
            <a:ext cx="820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Relating to the surrounding circumstances that help to explain the meaning of a situation, statement, word, image etc.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08678" y="2551837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CO/CON – together, with, altogether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TEXT – weaving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AL – to do with</a:t>
            </a:r>
          </a:p>
        </p:txBody>
      </p:sp>
    </p:spTree>
    <p:extLst>
      <p:ext uri="{BB962C8B-B14F-4D97-AF65-F5344CB8AC3E}">
        <p14:creationId xmlns:p14="http://schemas.microsoft.com/office/powerpoint/2010/main" val="4151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6604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355" y="173870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10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December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978" y="2694553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9118" y="6273225"/>
            <a:ext cx="820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Gratification   –   Benevolent   -   Personification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6268" y="3833059"/>
            <a:ext cx="26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CIAL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536042" y="1392293"/>
            <a:ext cx="959483" cy="98163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191087" y="1378260"/>
            <a:ext cx="837396" cy="14033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2500859" y="3473682"/>
            <a:ext cx="994665" cy="99116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1545110" y="3472615"/>
            <a:ext cx="1473966" cy="13128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197184" y="23790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1032" y="2361227"/>
            <a:ext cx="642420" cy="5988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11301" y="2371877"/>
            <a:ext cx="1004482" cy="16083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08678" y="-773"/>
            <a:ext cx="8204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Doing good to or for something; favourable, supportive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8678" y="1738704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BENE – good, kind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FIC/FI/FY – making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AL – to do with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55" y="3429000"/>
            <a:ext cx="6378310" cy="24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9652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AV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384" y="204147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17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December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537" y="3175964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c 7"/>
          <p:cNvSpPr/>
          <p:nvPr/>
        </p:nvSpPr>
        <p:spPr>
          <a:xfrm>
            <a:off x="2669088" y="1693063"/>
            <a:ext cx="966105" cy="937575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692401" y="2627246"/>
            <a:ext cx="550735" cy="2072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</p:cNvCxnSpPr>
          <p:nvPr/>
        </p:nvCxnSpPr>
        <p:spPr>
          <a:xfrm flipH="1" flipV="1">
            <a:off x="2288656" y="1689696"/>
            <a:ext cx="977784" cy="3367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0800000">
            <a:off x="171784" y="28489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 flipH="1">
            <a:off x="669222" y="2848917"/>
            <a:ext cx="335891" cy="1325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3450" y="2848363"/>
            <a:ext cx="664934" cy="6936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7527" y="3789186"/>
            <a:ext cx="288000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61514" y="4881729"/>
            <a:ext cx="42613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Prevail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Irretrievable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Believable  </a:t>
            </a:r>
          </a:p>
          <a:p>
            <a:endParaRPr lang="en-GB" sz="4000" b="1" dirty="0" smtClean="0">
              <a:solidFill>
                <a:srgbClr val="00B0F0"/>
              </a:solidFill>
            </a:endParaRPr>
          </a:p>
          <a:p>
            <a:endParaRPr lang="en-GB" sz="4400" b="1" dirty="0" smtClean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0180" y="-10236"/>
            <a:ext cx="8204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</a:rPr>
              <a:t>Free to be used; free to do something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1514" y="1318215"/>
            <a:ext cx="805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AVAIL – of use or value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ABLE/IBLE – can be done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34" y="3467100"/>
            <a:ext cx="5010479" cy="33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4734" y="66040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199" y="173667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7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January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73" y="2758838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THROP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2240" y="4796787"/>
            <a:ext cx="42613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B0F0"/>
                </a:solidFill>
              </a:rPr>
              <a:t>Misogynist </a:t>
            </a:r>
          </a:p>
          <a:p>
            <a:r>
              <a:rPr lang="en-GB" sz="4400" b="1" dirty="0" smtClean="0">
                <a:solidFill>
                  <a:srgbClr val="00B0F0"/>
                </a:solidFill>
              </a:rPr>
              <a:t>Anthropology </a:t>
            </a:r>
          </a:p>
          <a:p>
            <a:r>
              <a:rPr lang="en-GB" sz="4400" b="1" dirty="0" smtClean="0">
                <a:solidFill>
                  <a:srgbClr val="00B0F0"/>
                </a:solidFill>
              </a:rPr>
              <a:t>Pandemic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337" y="3865729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44701" y="1388766"/>
            <a:ext cx="1450824" cy="991549"/>
            <a:chOff x="2044701" y="1388766"/>
            <a:chExt cx="1435098" cy="1155352"/>
          </a:xfrm>
        </p:grpSpPr>
        <p:sp>
          <p:nvSpPr>
            <p:cNvPr id="8" name="Arc 7"/>
            <p:cNvSpPr/>
            <p:nvPr/>
          </p:nvSpPr>
          <p:spPr>
            <a:xfrm>
              <a:off x="2530716" y="1392874"/>
              <a:ext cx="949083" cy="1143799"/>
            </a:xfrm>
            <a:prstGeom prst="arc">
              <a:avLst>
                <a:gd name="adj1" fmla="val 16200000"/>
                <a:gd name="adj2" fmla="val 5614299"/>
              </a:avLst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746093" y="2535062"/>
              <a:ext cx="236269" cy="9056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0"/>
            </p:cNvCxnSpPr>
            <p:nvPr/>
          </p:nvCxnSpPr>
          <p:spPr>
            <a:xfrm flipH="1" flipV="1">
              <a:off x="2044701" y="1388766"/>
              <a:ext cx="960556" cy="4108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rc 26"/>
          <p:cNvSpPr/>
          <p:nvPr/>
        </p:nvSpPr>
        <p:spPr>
          <a:xfrm>
            <a:off x="2992637" y="3507352"/>
            <a:ext cx="825552" cy="99116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rc 34"/>
          <p:cNvSpPr/>
          <p:nvPr/>
        </p:nvSpPr>
        <p:spPr>
          <a:xfrm rot="10800000">
            <a:off x="171784" y="25441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 flipH="1">
            <a:off x="669222" y="2544117"/>
            <a:ext cx="335891" cy="1325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3450" y="2556442"/>
            <a:ext cx="726749" cy="554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92123" y="-18550"/>
            <a:ext cx="8204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00B050"/>
                </a:solidFill>
              </a:rPr>
              <a:t>Having or showing dislike of other people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5158" y="2603827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MIS – wrong/bad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ANTRHOP – human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IC – to do with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96980" y="4499070"/>
            <a:ext cx="1808433" cy="28378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grumpy bab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2" b="100000" l="9704" r="96382">
                        <a14:foregroundMark x1="41118" y1="97368" x2="8963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79" y="2758838"/>
            <a:ext cx="7287399" cy="40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1447" y="1710824"/>
            <a:ext cx="310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5311956"/>
            <a:ext cx="3124445" cy="118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384" y="1045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14</a:t>
            </a:r>
            <a:r>
              <a:rPr lang="en-GB" sz="2800" baseline="30000" dirty="0" smtClean="0">
                <a:solidFill>
                  <a:schemeClr val="bg1"/>
                </a:solidFill>
              </a:rPr>
              <a:t>th</a:t>
            </a:r>
            <a:r>
              <a:rPr lang="en-GB" sz="2800" dirty="0" smtClean="0">
                <a:solidFill>
                  <a:schemeClr val="bg1"/>
                </a:solidFill>
              </a:rPr>
              <a:t> January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40480" y="-10236"/>
            <a:ext cx="8204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b="1" dirty="0" smtClean="0">
                <a:solidFill>
                  <a:srgbClr val="00B050"/>
                </a:solidFill>
              </a:rPr>
              <a:t>Hesitant or fearful</a:t>
            </a:r>
            <a:endParaRPr lang="en-GB" sz="44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7997" y="1884164"/>
            <a:ext cx="805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99"/>
                </a:solidFill>
              </a:rPr>
              <a:t>AP – to/towards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PREHEND – grasping</a:t>
            </a:r>
          </a:p>
          <a:p>
            <a:r>
              <a:rPr lang="en-GB" sz="3600" b="1" dirty="0" smtClean="0">
                <a:solidFill>
                  <a:srgbClr val="CC0099"/>
                </a:solidFill>
              </a:rPr>
              <a:t>IVE – tending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6605" y="4985736"/>
            <a:ext cx="42613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Comprehensive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Approximate </a:t>
            </a:r>
          </a:p>
          <a:p>
            <a:r>
              <a:rPr lang="en-GB" sz="4000" b="1" dirty="0" smtClean="0">
                <a:solidFill>
                  <a:srgbClr val="00B0F0"/>
                </a:solidFill>
              </a:rPr>
              <a:t>Reprehend  </a:t>
            </a:r>
          </a:p>
          <a:p>
            <a:endParaRPr lang="en-GB" sz="4400" b="1" dirty="0" smtClean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590" y="2722131"/>
            <a:ext cx="337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288" y="734129"/>
            <a:ext cx="299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rc 20"/>
          <p:cNvSpPr/>
          <p:nvPr/>
        </p:nvSpPr>
        <p:spPr>
          <a:xfrm>
            <a:off x="2536042" y="1392293"/>
            <a:ext cx="959483" cy="98163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2530242" y="2368988"/>
            <a:ext cx="462397" cy="3556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0"/>
          </p:cNvCxnSpPr>
          <p:nvPr/>
        </p:nvCxnSpPr>
        <p:spPr>
          <a:xfrm flipH="1" flipV="1">
            <a:off x="2044701" y="1388767"/>
            <a:ext cx="971082" cy="3526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2500859" y="3486382"/>
            <a:ext cx="994665" cy="991164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530242" y="3485743"/>
            <a:ext cx="488834" cy="639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0800000">
            <a:off x="197184" y="2379017"/>
            <a:ext cx="949083" cy="940823"/>
          </a:xfrm>
          <a:prstGeom prst="arc">
            <a:avLst>
              <a:gd name="adj1" fmla="val 16200000"/>
              <a:gd name="adj2" fmla="val 5614299"/>
            </a:avLst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7223" y="3868673"/>
            <a:ext cx="26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SIVE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apprehensive worried nervou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61" y="1075365"/>
            <a:ext cx="3816539" cy="57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462</Words>
  <Application>Microsoft Office PowerPoint</Application>
  <PresentationFormat>Widescreen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Islwyn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 Williams</dc:creator>
  <cp:lastModifiedBy>mainws1</cp:lastModifiedBy>
  <cp:revision>56</cp:revision>
  <cp:lastPrinted>2018-09-19T14:39:42Z</cp:lastPrinted>
  <dcterms:created xsi:type="dcterms:W3CDTF">2017-10-23T08:51:17Z</dcterms:created>
  <dcterms:modified xsi:type="dcterms:W3CDTF">2019-10-16T09:53:22Z</dcterms:modified>
</cp:coreProperties>
</file>