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8017-8B9F-43F4-A221-C0FA2C1DC4C4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0C54-7ED3-4420-911D-5258F908D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88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8017-8B9F-43F4-A221-C0FA2C1DC4C4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0C54-7ED3-4420-911D-5258F908D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762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8017-8B9F-43F4-A221-C0FA2C1DC4C4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0C54-7ED3-4420-911D-5258F908D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13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8017-8B9F-43F4-A221-C0FA2C1DC4C4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0C54-7ED3-4420-911D-5258F908D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152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8017-8B9F-43F4-A221-C0FA2C1DC4C4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0C54-7ED3-4420-911D-5258F908D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45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8017-8B9F-43F4-A221-C0FA2C1DC4C4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0C54-7ED3-4420-911D-5258F908D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896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8017-8B9F-43F4-A221-C0FA2C1DC4C4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0C54-7ED3-4420-911D-5258F908D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622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8017-8B9F-43F4-A221-C0FA2C1DC4C4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0C54-7ED3-4420-911D-5258F908D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238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8017-8B9F-43F4-A221-C0FA2C1DC4C4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0C54-7ED3-4420-911D-5258F908D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841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8017-8B9F-43F4-A221-C0FA2C1DC4C4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0C54-7ED3-4420-911D-5258F908D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81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8017-8B9F-43F4-A221-C0FA2C1DC4C4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0C54-7ED3-4420-911D-5258F908D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868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18017-8B9F-43F4-A221-C0FA2C1DC4C4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50C54-7ED3-4420-911D-5258F908D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40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01600" y="482600"/>
            <a:ext cx="12395200" cy="92333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5400" b="1" dirty="0" smtClean="0">
                <a:solidFill>
                  <a:schemeClr val="bg1"/>
                </a:solidFill>
              </a:rPr>
              <a:t>				 AUTUMN 1 – SPELLING RULE</a:t>
            </a:r>
            <a:endParaRPr lang="en-GB" sz="54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55" y="346179"/>
            <a:ext cx="3251445" cy="12337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89000" y="1905000"/>
            <a:ext cx="104140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</a:rPr>
              <a:t>‘</a:t>
            </a:r>
            <a:r>
              <a:rPr lang="en-GB" sz="4400" b="1" dirty="0" err="1" smtClean="0">
                <a:solidFill>
                  <a:schemeClr val="bg1"/>
                </a:solidFill>
              </a:rPr>
              <a:t>ly</a:t>
            </a:r>
            <a:r>
              <a:rPr lang="en-GB" sz="4400" b="1" dirty="0" smtClean="0">
                <a:solidFill>
                  <a:schemeClr val="bg1"/>
                </a:solidFill>
              </a:rPr>
              <a:t>’ comes as a package … just slap it on</a:t>
            </a:r>
          </a:p>
          <a:p>
            <a:pPr algn="ctr"/>
            <a:endParaRPr lang="en-GB" sz="1200" b="1" dirty="0">
              <a:solidFill>
                <a:schemeClr val="bg1"/>
              </a:solidFill>
            </a:endParaRPr>
          </a:p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lone + </a:t>
            </a:r>
            <a:r>
              <a:rPr lang="en-GB" sz="3600" b="1" dirty="0" err="1" smtClean="0">
                <a:solidFill>
                  <a:schemeClr val="bg1"/>
                </a:solidFill>
              </a:rPr>
              <a:t>ly</a:t>
            </a:r>
            <a:r>
              <a:rPr lang="en-GB" sz="3600" b="1" dirty="0" smtClean="0">
                <a:solidFill>
                  <a:schemeClr val="bg1"/>
                </a:solidFill>
              </a:rPr>
              <a:t> = lonely</a:t>
            </a:r>
          </a:p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real + </a:t>
            </a:r>
            <a:r>
              <a:rPr lang="en-GB" sz="3600" b="1" dirty="0" err="1" smtClean="0">
                <a:solidFill>
                  <a:schemeClr val="bg1"/>
                </a:solidFill>
              </a:rPr>
              <a:t>ly</a:t>
            </a:r>
            <a:r>
              <a:rPr lang="en-GB" sz="3600" b="1" dirty="0" smtClean="0">
                <a:solidFill>
                  <a:schemeClr val="bg1"/>
                </a:solidFill>
              </a:rPr>
              <a:t> = really</a:t>
            </a:r>
          </a:p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soft + </a:t>
            </a:r>
            <a:r>
              <a:rPr lang="en-GB" sz="3600" b="1" dirty="0" err="1" smtClean="0">
                <a:solidFill>
                  <a:schemeClr val="bg1"/>
                </a:solidFill>
              </a:rPr>
              <a:t>ly</a:t>
            </a:r>
            <a:r>
              <a:rPr lang="en-GB" sz="3600" b="1" dirty="0" smtClean="0">
                <a:solidFill>
                  <a:schemeClr val="bg1"/>
                </a:solidFill>
              </a:rPr>
              <a:t> = softly</a:t>
            </a:r>
          </a:p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careful +</a:t>
            </a:r>
            <a:r>
              <a:rPr lang="en-GB" sz="3600" b="1" dirty="0" err="1" smtClean="0">
                <a:solidFill>
                  <a:schemeClr val="bg1"/>
                </a:solidFill>
              </a:rPr>
              <a:t>ly</a:t>
            </a:r>
            <a:r>
              <a:rPr lang="en-GB" sz="3600" b="1" dirty="0" smtClean="0">
                <a:solidFill>
                  <a:schemeClr val="bg1"/>
                </a:solidFill>
              </a:rPr>
              <a:t> = carefully</a:t>
            </a:r>
            <a:endParaRPr lang="en-GB" sz="3600" b="1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410" b="100000" l="0" r="98421">
                        <a14:foregroundMark x1="86316" y1="95783" x2="15789" y2="9397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5105876"/>
            <a:ext cx="1809750" cy="1581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1346261" y="5430906"/>
            <a:ext cx="1094733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word ends with ‘le’, you drop the ‘e’ before adding the ‘</a:t>
            </a:r>
            <a:r>
              <a:rPr lang="en-GB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ly</a:t>
            </a: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</a:p>
          <a:p>
            <a:r>
              <a:rPr lang="en-GB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gentle + </a:t>
            </a:r>
            <a:r>
              <a:rPr lang="en-GB" sz="36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ly</a:t>
            </a:r>
            <a:r>
              <a:rPr lang="en-GB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en-GB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GB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ently</a:t>
            </a:r>
            <a:endParaRPr lang="en-GB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5106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01600" y="482600"/>
            <a:ext cx="12395200" cy="92333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5400" b="1" dirty="0" smtClean="0">
                <a:solidFill>
                  <a:schemeClr val="bg1"/>
                </a:solidFill>
              </a:rPr>
              <a:t>				 AUTUMN 2 – SPELLING RULE</a:t>
            </a:r>
            <a:endParaRPr lang="en-GB" sz="54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55" y="346179"/>
            <a:ext cx="3251445" cy="12337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89000" y="1663700"/>
            <a:ext cx="104140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chemeClr val="bg1"/>
                </a:solidFill>
              </a:rPr>
              <a:t>‘</a:t>
            </a:r>
            <a:r>
              <a:rPr lang="en-GB" sz="4400" b="1" dirty="0" err="1" smtClean="0">
                <a:solidFill>
                  <a:schemeClr val="bg1"/>
                </a:solidFill>
              </a:rPr>
              <a:t>i</a:t>
            </a:r>
            <a:r>
              <a:rPr lang="en-GB" sz="4400" b="1" dirty="0" smtClean="0">
                <a:solidFill>
                  <a:schemeClr val="bg1"/>
                </a:solidFill>
              </a:rPr>
              <a:t>’ before ‘e’, except after ‘c’</a:t>
            </a:r>
          </a:p>
          <a:p>
            <a:pPr algn="ctr"/>
            <a:endParaRPr lang="en-GB" sz="1200" b="1" dirty="0">
              <a:solidFill>
                <a:schemeClr val="bg1"/>
              </a:solidFill>
            </a:endParaRPr>
          </a:p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Th</a:t>
            </a:r>
            <a:r>
              <a:rPr lang="en-GB" sz="3600" b="1" u="sng" dirty="0" smtClean="0">
                <a:solidFill>
                  <a:srgbClr val="CC0099"/>
                </a:solidFill>
              </a:rPr>
              <a:t>ie</a:t>
            </a:r>
            <a:r>
              <a:rPr lang="en-GB" sz="3600" b="1" dirty="0" smtClean="0">
                <a:solidFill>
                  <a:schemeClr val="bg1"/>
                </a:solidFill>
              </a:rPr>
              <a:t>f</a:t>
            </a:r>
          </a:p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Ch</a:t>
            </a:r>
            <a:r>
              <a:rPr lang="en-GB" sz="3600" b="1" u="sng" dirty="0" smtClean="0">
                <a:solidFill>
                  <a:srgbClr val="CC0099"/>
                </a:solidFill>
              </a:rPr>
              <a:t>ie</a:t>
            </a:r>
            <a:r>
              <a:rPr lang="en-GB" sz="3600" b="1" dirty="0" smtClean="0">
                <a:solidFill>
                  <a:schemeClr val="bg1"/>
                </a:solidFill>
              </a:rPr>
              <a:t>f </a:t>
            </a:r>
          </a:p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Dec</a:t>
            </a:r>
            <a:r>
              <a:rPr lang="en-GB" sz="3600" b="1" u="sng" dirty="0" smtClean="0">
                <a:solidFill>
                  <a:srgbClr val="CC0099"/>
                </a:solidFill>
              </a:rPr>
              <a:t>ei</a:t>
            </a:r>
            <a:r>
              <a:rPr lang="en-GB" sz="3600" b="1" dirty="0" smtClean="0">
                <a:solidFill>
                  <a:schemeClr val="bg1"/>
                </a:solidFill>
              </a:rPr>
              <a:t>ve</a:t>
            </a:r>
          </a:p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Rec</a:t>
            </a:r>
            <a:r>
              <a:rPr lang="en-GB" sz="3600" b="1" u="sng" dirty="0" smtClean="0">
                <a:solidFill>
                  <a:srgbClr val="CC0099"/>
                </a:solidFill>
              </a:rPr>
              <a:t>ei</a:t>
            </a:r>
            <a:r>
              <a:rPr lang="en-GB" sz="3600" b="1" dirty="0" smtClean="0">
                <a:solidFill>
                  <a:schemeClr val="bg1"/>
                </a:solidFill>
              </a:rPr>
              <a:t>ve</a:t>
            </a:r>
          </a:p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C</a:t>
            </a:r>
            <a:r>
              <a:rPr lang="en-GB" sz="3600" b="1" u="sng" dirty="0" smtClean="0">
                <a:solidFill>
                  <a:srgbClr val="CC0099"/>
                </a:solidFill>
              </a:rPr>
              <a:t>ei</a:t>
            </a:r>
            <a:r>
              <a:rPr lang="en-GB" sz="3600" b="1" dirty="0" smtClean="0">
                <a:solidFill>
                  <a:schemeClr val="bg1"/>
                </a:solidFill>
              </a:rPr>
              <a:t>ling </a:t>
            </a:r>
            <a:endParaRPr lang="en-GB" sz="3600" b="1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410" b="100000" l="0" r="98421">
                        <a14:foregroundMark x1="86316" y1="95783" x2="15789" y2="9397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5105876"/>
            <a:ext cx="1809750" cy="1581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1549461" y="5548253"/>
            <a:ext cx="1120133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rule only works when the word makes the ‘</a:t>
            </a:r>
            <a:r>
              <a:rPr lang="en-GB" sz="3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ee</a:t>
            </a:r>
            <a: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sound </a:t>
            </a:r>
          </a:p>
          <a:p>
            <a:pPr algn="ctr"/>
            <a:r>
              <a:rPr lang="en-GB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GB" sz="4000" b="1" dirty="0" smtClean="0"/>
              <a:t>ei</a:t>
            </a:r>
            <a:r>
              <a:rPr lang="en-GB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ght – th</a:t>
            </a:r>
            <a:r>
              <a:rPr lang="en-GB" sz="4000" b="1" dirty="0" smtClean="0"/>
              <a:t>ei</a:t>
            </a:r>
            <a:r>
              <a:rPr lang="en-GB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– w</a:t>
            </a:r>
            <a:r>
              <a:rPr lang="en-GB" sz="4000" b="1" dirty="0" smtClean="0"/>
              <a:t>ei</a:t>
            </a:r>
            <a:r>
              <a:rPr lang="en-GB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gh </a:t>
            </a:r>
            <a:endParaRPr lang="en-GB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3039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01600" y="482600"/>
            <a:ext cx="12395200" cy="92333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5400" b="1" dirty="0" smtClean="0">
                <a:solidFill>
                  <a:schemeClr val="bg1"/>
                </a:solidFill>
              </a:rPr>
              <a:t>				 SPRING 1 – SPELLING RULE</a:t>
            </a:r>
            <a:endParaRPr lang="en-GB" sz="54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55" y="346179"/>
            <a:ext cx="3251445" cy="12337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981200"/>
            <a:ext cx="12192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</a:rPr>
              <a:t>If the root word stands on its own, add ‘</a:t>
            </a:r>
            <a:r>
              <a:rPr lang="en-GB" sz="4000" b="1" dirty="0" smtClean="0">
                <a:solidFill>
                  <a:srgbClr val="CC0099"/>
                </a:solidFill>
              </a:rPr>
              <a:t>able</a:t>
            </a:r>
            <a:r>
              <a:rPr lang="en-GB" sz="4000" b="1" dirty="0" smtClean="0">
                <a:solidFill>
                  <a:schemeClr val="bg1"/>
                </a:solidFill>
              </a:rPr>
              <a:t>’, </a:t>
            </a:r>
          </a:p>
          <a:p>
            <a:pPr algn="ctr"/>
            <a:r>
              <a:rPr lang="en-GB" sz="4000" b="1" dirty="0" smtClean="0">
                <a:solidFill>
                  <a:schemeClr val="bg1"/>
                </a:solidFill>
              </a:rPr>
              <a:t>if it doesn’t, add ‘</a:t>
            </a:r>
            <a:r>
              <a:rPr lang="en-GB" sz="40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ible</a:t>
            </a:r>
            <a:r>
              <a:rPr lang="en-GB" sz="4000" b="1" dirty="0" smtClean="0">
                <a:solidFill>
                  <a:schemeClr val="bg1"/>
                </a:solidFill>
              </a:rPr>
              <a:t>’</a:t>
            </a:r>
          </a:p>
          <a:p>
            <a:pPr algn="ctr"/>
            <a:endParaRPr lang="en-GB" b="1" dirty="0">
              <a:solidFill>
                <a:schemeClr val="bg1"/>
              </a:solidFill>
            </a:endParaRPr>
          </a:p>
          <a:p>
            <a:pPr algn="ctr"/>
            <a:endParaRPr lang="en-GB" sz="3200" b="1" dirty="0" smtClean="0">
              <a:solidFill>
                <a:schemeClr val="bg1"/>
              </a:solidFill>
            </a:endParaRPr>
          </a:p>
          <a:p>
            <a:pPr algn="ctr"/>
            <a:r>
              <a:rPr lang="en-GB" sz="4000" b="1" dirty="0" smtClean="0">
                <a:solidFill>
                  <a:schemeClr val="bg1"/>
                </a:solidFill>
              </a:rPr>
              <a:t>Read</a:t>
            </a:r>
            <a:r>
              <a:rPr lang="en-GB" sz="4000" b="1" dirty="0" smtClean="0">
                <a:solidFill>
                  <a:srgbClr val="CC0099"/>
                </a:solidFill>
              </a:rPr>
              <a:t>able</a:t>
            </a:r>
            <a:r>
              <a:rPr lang="en-GB" sz="4000" b="1" dirty="0" smtClean="0">
                <a:solidFill>
                  <a:schemeClr val="bg1"/>
                </a:solidFill>
              </a:rPr>
              <a:t>			Like</a:t>
            </a:r>
            <a:r>
              <a:rPr lang="en-GB" sz="4000" b="1" dirty="0" smtClean="0">
                <a:solidFill>
                  <a:srgbClr val="CC0099"/>
                </a:solidFill>
              </a:rPr>
              <a:t>able</a:t>
            </a:r>
            <a:r>
              <a:rPr lang="en-GB" sz="4000" b="1" dirty="0" smtClean="0">
                <a:solidFill>
                  <a:schemeClr val="bg1"/>
                </a:solidFill>
              </a:rPr>
              <a:t>	 		Comfort</a:t>
            </a:r>
            <a:r>
              <a:rPr lang="en-GB" sz="4000" b="1" dirty="0" smtClean="0">
                <a:solidFill>
                  <a:srgbClr val="CC0099"/>
                </a:solidFill>
              </a:rPr>
              <a:t>able</a:t>
            </a:r>
          </a:p>
          <a:p>
            <a:pPr algn="ctr"/>
            <a:endParaRPr lang="en-GB" sz="4000" b="1" dirty="0">
              <a:solidFill>
                <a:schemeClr val="bg1"/>
              </a:solidFill>
            </a:endParaRPr>
          </a:p>
          <a:p>
            <a:pPr algn="ctr"/>
            <a:r>
              <a:rPr lang="en-GB" sz="4000" b="1" dirty="0" smtClean="0">
                <a:solidFill>
                  <a:schemeClr val="bg1"/>
                </a:solidFill>
              </a:rPr>
              <a:t>Horr</a:t>
            </a:r>
            <a:r>
              <a:rPr lang="en-GB" sz="4000" b="1" dirty="0" smtClean="0">
                <a:solidFill>
                  <a:srgbClr val="FFFF00"/>
                </a:solidFill>
              </a:rPr>
              <a:t>ible</a:t>
            </a:r>
            <a:r>
              <a:rPr lang="en-GB" sz="4000" b="1" dirty="0" smtClean="0">
                <a:solidFill>
                  <a:schemeClr val="bg1"/>
                </a:solidFill>
              </a:rPr>
              <a:t>			Terr</a:t>
            </a:r>
            <a:r>
              <a:rPr lang="en-GB" sz="4000" b="1" dirty="0" smtClean="0">
                <a:solidFill>
                  <a:srgbClr val="FFFF00"/>
                </a:solidFill>
              </a:rPr>
              <a:t>ible</a:t>
            </a:r>
            <a:r>
              <a:rPr lang="en-GB" sz="4000" b="1" dirty="0" smtClean="0">
                <a:solidFill>
                  <a:schemeClr val="bg1"/>
                </a:solidFill>
              </a:rPr>
              <a:t>			Feas</a:t>
            </a:r>
            <a:r>
              <a:rPr lang="en-GB" sz="4000" b="1" dirty="0" smtClean="0">
                <a:solidFill>
                  <a:srgbClr val="FFFF00"/>
                </a:solidFill>
              </a:rPr>
              <a:t>ible</a:t>
            </a:r>
            <a:r>
              <a:rPr lang="en-GB" sz="3200" b="1" dirty="0" smtClean="0">
                <a:solidFill>
                  <a:schemeClr val="bg1"/>
                </a:solidFill>
              </a:rPr>
              <a:t>	</a:t>
            </a:r>
            <a:endParaRPr lang="en-GB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864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01600" y="482600"/>
            <a:ext cx="12395200" cy="92333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5400" b="1" dirty="0" smtClean="0">
                <a:solidFill>
                  <a:schemeClr val="bg1"/>
                </a:solidFill>
              </a:rPr>
              <a:t>				 SPRING 2 – SPELLING RULE</a:t>
            </a:r>
            <a:endParaRPr lang="en-GB" sz="54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55" y="346179"/>
            <a:ext cx="3251445" cy="12337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057400"/>
            <a:ext cx="12192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</a:rPr>
              <a:t>Drop the ‘</a:t>
            </a:r>
            <a:r>
              <a:rPr lang="en-GB" sz="4000" b="1" dirty="0" smtClean="0">
                <a:solidFill>
                  <a:srgbClr val="CC0099"/>
                </a:solidFill>
              </a:rPr>
              <a:t>e</a:t>
            </a:r>
            <a:r>
              <a:rPr lang="en-GB" sz="4000" b="1" dirty="0" smtClean="0">
                <a:solidFill>
                  <a:schemeClr val="bg1"/>
                </a:solidFill>
              </a:rPr>
              <a:t>’ when adding ‘</a:t>
            </a:r>
            <a:r>
              <a:rPr lang="en-GB" sz="4000" b="1" dirty="0" err="1" smtClean="0">
                <a:solidFill>
                  <a:schemeClr val="bg1"/>
                </a:solidFill>
              </a:rPr>
              <a:t>ing</a:t>
            </a:r>
            <a:r>
              <a:rPr lang="en-GB" sz="4000" b="1" dirty="0" smtClean="0">
                <a:solidFill>
                  <a:schemeClr val="bg1"/>
                </a:solidFill>
              </a:rPr>
              <a:t>’</a:t>
            </a:r>
          </a:p>
          <a:p>
            <a:pPr algn="ctr"/>
            <a:endParaRPr lang="en-GB" sz="4000" b="1" dirty="0">
              <a:solidFill>
                <a:schemeClr val="bg1"/>
              </a:solidFill>
            </a:endParaRPr>
          </a:p>
          <a:p>
            <a:pPr algn="ctr"/>
            <a:r>
              <a:rPr lang="en-GB" sz="4000" b="1" dirty="0" smtClean="0">
                <a:solidFill>
                  <a:schemeClr val="bg1"/>
                </a:solidFill>
              </a:rPr>
              <a:t>hop</a:t>
            </a:r>
            <a:r>
              <a:rPr lang="en-GB" sz="4000" b="1" dirty="0" smtClean="0">
                <a:solidFill>
                  <a:srgbClr val="CC0099"/>
                </a:solidFill>
              </a:rPr>
              <a:t>e</a:t>
            </a:r>
            <a:r>
              <a:rPr lang="en-GB" sz="4000" b="1" dirty="0" smtClean="0">
                <a:solidFill>
                  <a:schemeClr val="bg1"/>
                </a:solidFill>
              </a:rPr>
              <a:t> + </a:t>
            </a:r>
            <a:r>
              <a:rPr lang="en-GB" sz="4000" b="1" dirty="0" err="1" smtClean="0">
                <a:solidFill>
                  <a:schemeClr val="bg1"/>
                </a:solidFill>
              </a:rPr>
              <a:t>ing</a:t>
            </a:r>
            <a:r>
              <a:rPr lang="en-GB" sz="4000" b="1" dirty="0" smtClean="0">
                <a:solidFill>
                  <a:schemeClr val="bg1"/>
                </a:solidFill>
              </a:rPr>
              <a:t> = hoping</a:t>
            </a:r>
          </a:p>
          <a:p>
            <a:pPr algn="ctr"/>
            <a:r>
              <a:rPr lang="en-GB" sz="4000" b="1" dirty="0" smtClean="0">
                <a:solidFill>
                  <a:schemeClr val="bg1"/>
                </a:solidFill>
              </a:rPr>
              <a:t>argu</a:t>
            </a:r>
            <a:r>
              <a:rPr lang="en-GB" sz="4000" b="1" dirty="0" smtClean="0">
                <a:solidFill>
                  <a:srgbClr val="CC0099"/>
                </a:solidFill>
              </a:rPr>
              <a:t>e</a:t>
            </a:r>
            <a:r>
              <a:rPr lang="en-GB" sz="4000" b="1" dirty="0" smtClean="0">
                <a:solidFill>
                  <a:schemeClr val="bg1"/>
                </a:solidFill>
              </a:rPr>
              <a:t> + </a:t>
            </a:r>
            <a:r>
              <a:rPr lang="en-GB" sz="4000" b="1" dirty="0" err="1" smtClean="0">
                <a:solidFill>
                  <a:schemeClr val="bg1"/>
                </a:solidFill>
              </a:rPr>
              <a:t>ing</a:t>
            </a:r>
            <a:r>
              <a:rPr lang="en-GB" sz="4000" b="1" dirty="0" smtClean="0">
                <a:solidFill>
                  <a:schemeClr val="bg1"/>
                </a:solidFill>
              </a:rPr>
              <a:t> = arguing</a:t>
            </a:r>
          </a:p>
          <a:p>
            <a:pPr algn="ctr"/>
            <a:r>
              <a:rPr lang="en-GB" sz="4000" b="1" dirty="0" smtClean="0">
                <a:solidFill>
                  <a:schemeClr val="bg1"/>
                </a:solidFill>
              </a:rPr>
              <a:t>sav</a:t>
            </a:r>
            <a:r>
              <a:rPr lang="en-GB" sz="4000" b="1" dirty="0" smtClean="0">
                <a:solidFill>
                  <a:srgbClr val="CC0099"/>
                </a:solidFill>
              </a:rPr>
              <a:t>e</a:t>
            </a:r>
            <a:r>
              <a:rPr lang="en-GB" sz="4000" b="1" dirty="0" smtClean="0">
                <a:solidFill>
                  <a:schemeClr val="bg1"/>
                </a:solidFill>
              </a:rPr>
              <a:t> + </a:t>
            </a:r>
            <a:r>
              <a:rPr lang="en-GB" sz="4000" b="1" dirty="0" err="1" smtClean="0">
                <a:solidFill>
                  <a:schemeClr val="bg1"/>
                </a:solidFill>
              </a:rPr>
              <a:t>ing</a:t>
            </a:r>
            <a:r>
              <a:rPr lang="en-GB" sz="4000" b="1" dirty="0" smtClean="0">
                <a:solidFill>
                  <a:schemeClr val="bg1"/>
                </a:solidFill>
              </a:rPr>
              <a:t> = saving</a:t>
            </a:r>
            <a:endParaRPr lang="en-GB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288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01600" y="482600"/>
            <a:ext cx="12395200" cy="92333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5400" b="1" dirty="0" smtClean="0">
                <a:solidFill>
                  <a:schemeClr val="bg1"/>
                </a:solidFill>
              </a:rPr>
              <a:t>				 SUMMER 1 – SPELLING RULE</a:t>
            </a:r>
            <a:endParaRPr lang="en-GB" sz="54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55" y="346179"/>
            <a:ext cx="3251445" cy="12337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057400"/>
            <a:ext cx="12192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When making a word ending in ‘y’ plural, swap the ‘y’ for ‘</a:t>
            </a:r>
            <a:r>
              <a:rPr lang="en-GB" sz="3600" b="1" dirty="0" err="1" smtClean="0">
                <a:solidFill>
                  <a:schemeClr val="bg1"/>
                </a:solidFill>
              </a:rPr>
              <a:t>ies</a:t>
            </a:r>
            <a:r>
              <a:rPr lang="en-GB" sz="3600" b="1" dirty="0" smtClean="0">
                <a:solidFill>
                  <a:schemeClr val="bg1"/>
                </a:solidFill>
              </a:rPr>
              <a:t>’</a:t>
            </a:r>
          </a:p>
          <a:p>
            <a:pPr algn="ctr"/>
            <a:endParaRPr lang="en-GB" sz="3600" b="1" dirty="0">
              <a:solidFill>
                <a:schemeClr val="bg1"/>
              </a:solidFill>
            </a:endParaRPr>
          </a:p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Lad</a:t>
            </a:r>
            <a:r>
              <a:rPr lang="en-GB" sz="3600" b="1" dirty="0" smtClean="0">
                <a:solidFill>
                  <a:srgbClr val="CC0099"/>
                </a:solidFill>
              </a:rPr>
              <a:t>y</a:t>
            </a:r>
            <a:r>
              <a:rPr lang="en-GB" sz="3600" b="1" dirty="0" smtClean="0">
                <a:solidFill>
                  <a:schemeClr val="bg1"/>
                </a:solidFill>
              </a:rPr>
              <a:t> – Lad</a:t>
            </a:r>
            <a:r>
              <a:rPr lang="en-GB" sz="3600" b="1" dirty="0" smtClean="0">
                <a:solidFill>
                  <a:srgbClr val="CC0099"/>
                </a:solidFill>
              </a:rPr>
              <a:t>ies</a:t>
            </a:r>
            <a:r>
              <a:rPr lang="en-GB" sz="3600" b="1" dirty="0" smtClean="0">
                <a:solidFill>
                  <a:schemeClr val="bg1"/>
                </a:solidFill>
              </a:rPr>
              <a:t>			Bab</a:t>
            </a:r>
            <a:r>
              <a:rPr lang="en-GB" sz="3600" b="1" dirty="0" smtClean="0">
                <a:solidFill>
                  <a:srgbClr val="CC0099"/>
                </a:solidFill>
              </a:rPr>
              <a:t>y</a:t>
            </a:r>
            <a:r>
              <a:rPr lang="en-GB" sz="3600" b="1" dirty="0" smtClean="0">
                <a:solidFill>
                  <a:schemeClr val="bg1"/>
                </a:solidFill>
              </a:rPr>
              <a:t> – Bab</a:t>
            </a:r>
            <a:r>
              <a:rPr lang="en-GB" sz="3600" b="1" dirty="0" smtClean="0">
                <a:solidFill>
                  <a:srgbClr val="CC0099"/>
                </a:solidFill>
              </a:rPr>
              <a:t>ies</a:t>
            </a:r>
            <a:r>
              <a:rPr lang="en-GB" sz="3600" b="1" dirty="0" smtClean="0">
                <a:solidFill>
                  <a:schemeClr val="bg1"/>
                </a:solidFill>
              </a:rPr>
              <a:t>			Dut</a:t>
            </a:r>
            <a:r>
              <a:rPr lang="en-GB" sz="3600" b="1" dirty="0" smtClean="0">
                <a:solidFill>
                  <a:srgbClr val="CC0099"/>
                </a:solidFill>
              </a:rPr>
              <a:t>y</a:t>
            </a:r>
            <a:r>
              <a:rPr lang="en-GB" sz="3600" b="1" dirty="0" smtClean="0">
                <a:solidFill>
                  <a:schemeClr val="bg1"/>
                </a:solidFill>
              </a:rPr>
              <a:t> – Dut</a:t>
            </a:r>
            <a:r>
              <a:rPr lang="en-GB" sz="3600" b="1" dirty="0" smtClean="0">
                <a:solidFill>
                  <a:srgbClr val="CC0099"/>
                </a:solidFill>
              </a:rPr>
              <a:t>ies </a:t>
            </a:r>
            <a:r>
              <a:rPr lang="en-GB" sz="4000" b="1" dirty="0" smtClean="0">
                <a:solidFill>
                  <a:schemeClr val="bg1"/>
                </a:solidFill>
              </a:rPr>
              <a:t>		                                               </a:t>
            </a:r>
            <a:endParaRPr lang="en-GB" sz="3200" b="1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410" b="100000" l="0" r="98421">
                        <a14:foregroundMark x1="86316" y1="95783" x2="15789" y2="9397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2227" y="4895941"/>
            <a:ext cx="1809750" cy="1581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1593004" y="4449157"/>
            <a:ext cx="1120133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rule does not apply when the ‘y’ has another vowel  (AEIOU)  before it </a:t>
            </a:r>
          </a:p>
          <a:p>
            <a:r>
              <a:rPr lang="en-GB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</a:t>
            </a:r>
            <a:r>
              <a:rPr lang="en-GB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Ke</a:t>
            </a:r>
            <a:r>
              <a:rPr lang="en-GB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ys</a:t>
            </a:r>
            <a: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Ba</a:t>
            </a:r>
            <a:r>
              <a:rPr lang="en-GB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Ba</a:t>
            </a:r>
            <a:r>
              <a:rPr lang="en-GB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ys</a:t>
            </a:r>
            <a: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To</a:t>
            </a:r>
            <a:r>
              <a:rPr lang="en-GB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To</a:t>
            </a:r>
            <a:r>
              <a:rPr lang="en-GB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ys</a:t>
            </a:r>
            <a: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4000" b="1" dirty="0"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1849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01600" y="482600"/>
            <a:ext cx="12395200" cy="92333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5400" b="1" dirty="0" smtClean="0">
                <a:solidFill>
                  <a:schemeClr val="bg1"/>
                </a:solidFill>
              </a:rPr>
              <a:t>				 SUMMER 2 – SPELLING RULE</a:t>
            </a:r>
            <a:endParaRPr lang="en-GB" sz="54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55" y="346179"/>
            <a:ext cx="3251445" cy="12337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057400"/>
            <a:ext cx="12192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When adding ‘</a:t>
            </a:r>
            <a:r>
              <a:rPr lang="en-GB" sz="3600" b="1" dirty="0" err="1" smtClean="0">
                <a:solidFill>
                  <a:schemeClr val="bg1"/>
                </a:solidFill>
              </a:rPr>
              <a:t>ed</a:t>
            </a:r>
            <a:r>
              <a:rPr lang="en-GB" sz="3600" b="1" dirty="0" smtClean="0">
                <a:solidFill>
                  <a:schemeClr val="bg1"/>
                </a:solidFill>
              </a:rPr>
              <a:t>’, ‘</a:t>
            </a:r>
            <a:r>
              <a:rPr lang="en-GB" sz="3600" b="1" dirty="0" err="1" smtClean="0">
                <a:solidFill>
                  <a:schemeClr val="bg1"/>
                </a:solidFill>
              </a:rPr>
              <a:t>ing</a:t>
            </a:r>
            <a:r>
              <a:rPr lang="en-GB" sz="3600" b="1" dirty="0" smtClean="0">
                <a:solidFill>
                  <a:schemeClr val="bg1"/>
                </a:solidFill>
              </a:rPr>
              <a:t>’ or ‘</a:t>
            </a:r>
            <a:r>
              <a:rPr lang="en-GB" sz="3600" b="1" dirty="0" err="1" smtClean="0">
                <a:solidFill>
                  <a:schemeClr val="bg1"/>
                </a:solidFill>
              </a:rPr>
              <a:t>er</a:t>
            </a:r>
            <a:r>
              <a:rPr lang="en-GB" sz="3600" b="1" dirty="0" smtClean="0">
                <a:solidFill>
                  <a:schemeClr val="bg1"/>
                </a:solidFill>
              </a:rPr>
              <a:t>’ to a word, if the original word ends with a single </a:t>
            </a:r>
            <a:r>
              <a:rPr lang="en-GB" sz="3600" b="1" dirty="0" smtClean="0">
                <a:solidFill>
                  <a:srgbClr val="CC0099"/>
                </a:solidFill>
              </a:rPr>
              <a:t>vowel</a:t>
            </a:r>
            <a:r>
              <a:rPr lang="en-GB" sz="3600" b="1" dirty="0" smtClean="0">
                <a:solidFill>
                  <a:schemeClr val="bg1"/>
                </a:solidFill>
              </a:rPr>
              <a:t> followed by a single </a:t>
            </a:r>
            <a:r>
              <a:rPr lang="en-GB" sz="3600" b="1" dirty="0" smtClean="0">
                <a:solidFill>
                  <a:srgbClr val="FFFF00"/>
                </a:solidFill>
              </a:rPr>
              <a:t>consonant</a:t>
            </a:r>
            <a:r>
              <a:rPr lang="en-GB" sz="3600" b="1" dirty="0" smtClean="0">
                <a:solidFill>
                  <a:schemeClr val="bg1"/>
                </a:solidFill>
              </a:rPr>
              <a:t>, double the consonant.</a:t>
            </a:r>
          </a:p>
          <a:p>
            <a:pPr algn="ctr"/>
            <a:endParaRPr lang="en-GB" sz="1200" b="1" dirty="0">
              <a:solidFill>
                <a:schemeClr val="bg1"/>
              </a:solidFill>
            </a:endParaRPr>
          </a:p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Sh</a:t>
            </a:r>
            <a:r>
              <a:rPr lang="en-GB" sz="3600" b="1" dirty="0" smtClean="0">
                <a:solidFill>
                  <a:srgbClr val="CC0099"/>
                </a:solidFill>
              </a:rPr>
              <a:t>o</a:t>
            </a:r>
            <a:r>
              <a:rPr lang="en-GB" sz="3600" b="1" dirty="0" smtClean="0">
                <a:solidFill>
                  <a:srgbClr val="FFFF00"/>
                </a:solidFill>
              </a:rPr>
              <a:t>p </a:t>
            </a:r>
            <a:r>
              <a:rPr lang="en-GB" sz="3600" b="1" dirty="0" smtClean="0">
                <a:solidFill>
                  <a:schemeClr val="bg1"/>
                </a:solidFill>
              </a:rPr>
              <a:t>– Sho</a:t>
            </a:r>
            <a:r>
              <a:rPr lang="en-GB" sz="3600" b="1" dirty="0" smtClean="0">
                <a:solidFill>
                  <a:srgbClr val="FFFF00"/>
                </a:solidFill>
              </a:rPr>
              <a:t>pp</a:t>
            </a:r>
            <a:r>
              <a:rPr lang="en-GB" sz="3600" b="1" dirty="0" smtClean="0">
                <a:solidFill>
                  <a:schemeClr val="bg1"/>
                </a:solidFill>
              </a:rPr>
              <a:t>ed		H</a:t>
            </a:r>
            <a:r>
              <a:rPr lang="en-GB" sz="3600" b="1" dirty="0" smtClean="0">
                <a:solidFill>
                  <a:srgbClr val="CC0099"/>
                </a:solidFill>
              </a:rPr>
              <a:t>o</a:t>
            </a:r>
            <a:r>
              <a:rPr lang="en-GB" sz="3600" b="1" dirty="0" smtClean="0">
                <a:solidFill>
                  <a:srgbClr val="FFFF00"/>
                </a:solidFill>
              </a:rPr>
              <a:t>p</a:t>
            </a:r>
            <a:r>
              <a:rPr lang="en-GB" sz="3600" b="1" dirty="0" smtClean="0">
                <a:solidFill>
                  <a:schemeClr val="bg1"/>
                </a:solidFill>
              </a:rPr>
              <a:t> – Ho</a:t>
            </a:r>
            <a:r>
              <a:rPr lang="en-GB" sz="3600" b="1" dirty="0" smtClean="0">
                <a:solidFill>
                  <a:srgbClr val="FFFF00"/>
                </a:solidFill>
              </a:rPr>
              <a:t>pp</a:t>
            </a:r>
            <a:r>
              <a:rPr lang="en-GB" sz="3600" b="1" dirty="0" smtClean="0">
                <a:solidFill>
                  <a:schemeClr val="bg1"/>
                </a:solidFill>
              </a:rPr>
              <a:t>ed		F</a:t>
            </a:r>
            <a:r>
              <a:rPr lang="en-GB" sz="3600" b="1" dirty="0" smtClean="0">
                <a:solidFill>
                  <a:srgbClr val="CC0099"/>
                </a:solidFill>
              </a:rPr>
              <a:t>i</a:t>
            </a:r>
            <a:r>
              <a:rPr lang="en-GB" sz="3600" b="1" dirty="0" smtClean="0">
                <a:solidFill>
                  <a:srgbClr val="FFFF00"/>
                </a:solidFill>
              </a:rPr>
              <a:t>t</a:t>
            </a:r>
            <a:r>
              <a:rPr lang="en-GB" sz="3600" b="1" dirty="0" smtClean="0">
                <a:solidFill>
                  <a:schemeClr val="bg1"/>
                </a:solidFill>
              </a:rPr>
              <a:t> – Fi</a:t>
            </a:r>
            <a:r>
              <a:rPr lang="en-GB" sz="3600" b="1" dirty="0" smtClean="0">
                <a:solidFill>
                  <a:srgbClr val="FFFF00"/>
                </a:solidFill>
              </a:rPr>
              <a:t>tt</a:t>
            </a:r>
            <a:r>
              <a:rPr lang="en-GB" sz="3600" b="1" dirty="0" smtClean="0">
                <a:solidFill>
                  <a:schemeClr val="bg1"/>
                </a:solidFill>
              </a:rPr>
              <a:t>ed	</a:t>
            </a:r>
          </a:p>
          <a:p>
            <a:pPr algn="ctr"/>
            <a:r>
              <a:rPr lang="en-GB" sz="3600" b="1" dirty="0" smtClean="0">
                <a:solidFill>
                  <a:schemeClr val="bg1"/>
                </a:solidFill>
              </a:rPr>
              <a:t>R</a:t>
            </a:r>
            <a:r>
              <a:rPr lang="en-GB" sz="3600" b="1" dirty="0" smtClean="0">
                <a:solidFill>
                  <a:srgbClr val="CC0099"/>
                </a:solidFill>
              </a:rPr>
              <a:t>u</a:t>
            </a:r>
            <a:r>
              <a:rPr lang="en-GB" sz="3600" b="1" dirty="0" smtClean="0">
                <a:solidFill>
                  <a:srgbClr val="FFFF00"/>
                </a:solidFill>
              </a:rPr>
              <a:t>n</a:t>
            </a:r>
            <a:r>
              <a:rPr lang="en-GB" sz="3600" b="1" dirty="0" smtClean="0">
                <a:solidFill>
                  <a:schemeClr val="bg1"/>
                </a:solidFill>
              </a:rPr>
              <a:t> – Ru</a:t>
            </a:r>
            <a:r>
              <a:rPr lang="en-GB" sz="3600" b="1" dirty="0" smtClean="0">
                <a:solidFill>
                  <a:srgbClr val="FFFF00"/>
                </a:solidFill>
              </a:rPr>
              <a:t>nn</a:t>
            </a:r>
            <a:r>
              <a:rPr lang="en-GB" sz="3600" b="1" dirty="0" smtClean="0">
                <a:solidFill>
                  <a:schemeClr val="bg1"/>
                </a:solidFill>
              </a:rPr>
              <a:t>er		H</a:t>
            </a:r>
            <a:r>
              <a:rPr lang="en-GB" sz="3600" b="1" dirty="0" smtClean="0">
                <a:solidFill>
                  <a:srgbClr val="CC0099"/>
                </a:solidFill>
              </a:rPr>
              <a:t>i</a:t>
            </a:r>
            <a:r>
              <a:rPr lang="en-GB" sz="3600" b="1" dirty="0" smtClean="0">
                <a:solidFill>
                  <a:srgbClr val="FFFF00"/>
                </a:solidFill>
              </a:rPr>
              <a:t>t</a:t>
            </a:r>
            <a:r>
              <a:rPr lang="en-GB" sz="3600" b="1" dirty="0" smtClean="0">
                <a:solidFill>
                  <a:schemeClr val="bg1"/>
                </a:solidFill>
              </a:rPr>
              <a:t> – Hi</a:t>
            </a:r>
            <a:r>
              <a:rPr lang="en-GB" sz="3600" b="1" dirty="0" smtClean="0">
                <a:solidFill>
                  <a:srgbClr val="FFFF00"/>
                </a:solidFill>
              </a:rPr>
              <a:t>tt</a:t>
            </a:r>
            <a:r>
              <a:rPr lang="en-GB" sz="3600" b="1" dirty="0" smtClean="0">
                <a:solidFill>
                  <a:schemeClr val="bg1"/>
                </a:solidFill>
              </a:rPr>
              <a:t>ing </a:t>
            </a:r>
          </a:p>
          <a:p>
            <a:pPr algn="ctr"/>
            <a:endParaRPr lang="en-GB" sz="3200" b="1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410" b="100000" l="0" r="98421">
                        <a14:foregroundMark x1="86316" y1="95783" x2="15789" y2="9397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5041084"/>
            <a:ext cx="1809750" cy="1581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1669143" y="5262272"/>
            <a:ext cx="1052285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rule does not apply when the if there is a double     </a:t>
            </a:r>
            <a:r>
              <a:rPr lang="en-GB" sz="3400" b="1" dirty="0" smtClean="0">
                <a:solidFill>
                  <a:srgbClr val="CC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vowel</a:t>
            </a:r>
            <a: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or </a:t>
            </a:r>
            <a:r>
              <a:rPr lang="en-GB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consonant</a:t>
            </a:r>
          </a:p>
          <a:p>
            <a:r>
              <a:rPr lang="en-GB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</a:t>
            </a:r>
            <a:r>
              <a:rPr lang="en-GB" sz="3400" b="1" dirty="0" smtClean="0">
                <a:solidFill>
                  <a:srgbClr val="CC0099"/>
                </a:solidFill>
              </a:rPr>
              <a:t>ea</a:t>
            </a:r>
            <a: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– Cleaned 		Walk - Wa</a:t>
            </a:r>
            <a:r>
              <a:rPr lang="en-GB" sz="3400" b="1" dirty="0" smtClean="0"/>
              <a:t>lk</a:t>
            </a:r>
            <a: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endParaRPr lang="en-GB" sz="4000" b="1" dirty="0">
              <a:solidFill>
                <a:srgbClr val="CC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6175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228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Islwyn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Bethan Williams</dc:creator>
  <cp:lastModifiedBy>willib2</cp:lastModifiedBy>
  <cp:revision>6</cp:revision>
  <dcterms:created xsi:type="dcterms:W3CDTF">2018-07-19T12:37:36Z</dcterms:created>
  <dcterms:modified xsi:type="dcterms:W3CDTF">2019-02-05T12:26:06Z</dcterms:modified>
</cp:coreProperties>
</file>